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1" r:id="rId6"/>
    <p:sldId id="263" r:id="rId7"/>
    <p:sldId id="265" r:id="rId8"/>
    <p:sldId id="267" r:id="rId9"/>
    <p:sldId id="269" r:id="rId10"/>
    <p:sldId id="270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9B37B3-300F-4CA2-B097-1B81505AFB52}" v="3" dt="2025-06-08T16:31:09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4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ET TALIKOTI" userId="4dd9bec4b35b9990" providerId="LiveId" clId="{979B37B3-300F-4CA2-B097-1B81505AFB52}"/>
    <pc:docChg chg="undo custSel modSld">
      <pc:chgData name="NIKET TALIKOTI" userId="4dd9bec4b35b9990" providerId="LiveId" clId="{979B37B3-300F-4CA2-B097-1B81505AFB52}" dt="2025-06-08T16:31:39.638" v="27" actId="21"/>
      <pc:docMkLst>
        <pc:docMk/>
      </pc:docMkLst>
      <pc:sldChg chg="addSp delSp modSp mod">
        <pc:chgData name="NIKET TALIKOTI" userId="4dd9bec4b35b9990" providerId="LiveId" clId="{979B37B3-300F-4CA2-B097-1B81505AFB52}" dt="2025-06-08T16:31:39.638" v="27" actId="21"/>
        <pc:sldMkLst>
          <pc:docMk/>
          <pc:sldMk cId="0" sldId="256"/>
        </pc:sldMkLst>
        <pc:picChg chg="mod">
          <ac:chgData name="NIKET TALIKOTI" userId="4dd9bec4b35b9990" providerId="LiveId" clId="{979B37B3-300F-4CA2-B097-1B81505AFB52}" dt="2025-06-08T16:31:09.880" v="23" actId="14826"/>
          <ac:picMkLst>
            <pc:docMk/>
            <pc:sldMk cId="0" sldId="256"/>
            <ac:picMk id="3" creationId="{00000000-0000-0000-0000-000000000000}"/>
          </ac:picMkLst>
        </pc:picChg>
        <pc:picChg chg="add del mod">
          <ac:chgData name="NIKET TALIKOTI" userId="4dd9bec4b35b9990" providerId="LiveId" clId="{979B37B3-300F-4CA2-B097-1B81505AFB52}" dt="2025-06-08T16:31:39.638" v="27" actId="21"/>
          <ac:picMkLst>
            <pc:docMk/>
            <pc:sldMk cId="0" sldId="256"/>
            <ac:picMk id="7" creationId="{68FF2AE5-2F23-90D8-9C82-BB8E60B2D932}"/>
          </ac:picMkLst>
        </pc:picChg>
        <pc:picChg chg="mod">
          <ac:chgData name="NIKET TALIKOTI" userId="4dd9bec4b35b9990" providerId="LiveId" clId="{979B37B3-300F-4CA2-B097-1B81505AFB52}" dt="2025-06-08T16:31:08.937" v="21" actId="1076"/>
          <ac:picMkLst>
            <pc:docMk/>
            <pc:sldMk cId="0" sldId="256"/>
            <ac:picMk id="10" creationId="{6ACA3F01-A85E-3AC3-185C-B072658AD1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4900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78992" y="4873752"/>
            <a:ext cx="1248156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3456432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BDB3FC"/>
                </a:solidFill>
                <a:latin typeface="Arial Black" panose="020B0A04020102020204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Netflix Data Analysis</a:t>
            </a:r>
          </a:p>
          <a:p>
            <a:pPr marL="0" indent="0" algn="l">
              <a:lnSpc>
                <a:spcPts val="8010"/>
              </a:lnSpc>
              <a:buNone/>
            </a:pPr>
            <a:endParaRPr lang="en-US" sz="6410" dirty="0">
              <a:solidFill>
                <a:srgbClr val="BDB3FC"/>
              </a:solidFill>
              <a:latin typeface="Arial Black" panose="020B0A04020102020204" pitchFamily="34" charset="0"/>
              <a:ea typeface="思源黑体-思源黑体-SemiBold" pitchFamily="34" charset="-122"/>
              <a:cs typeface="思源黑体-思源黑体-SemiBold" pitchFamily="34" charset="-120"/>
            </a:endParaRPr>
          </a:p>
        </p:txBody>
      </p:sp>
      <p:sp>
        <p:nvSpPr>
          <p:cNvPr id="8" name="Text 1">
            <a:extLst>
              <a:ext uri="{FF2B5EF4-FFF2-40B4-BE49-F238E27FC236}">
                <a16:creationId xmlns:a16="http://schemas.microsoft.com/office/drawing/2014/main" id="{36987ACA-3AED-CC4A-DFDB-9A309D55B050}"/>
              </a:ext>
            </a:extLst>
          </p:cNvPr>
          <p:cNvSpPr/>
          <p:nvPr/>
        </p:nvSpPr>
        <p:spPr>
          <a:xfrm>
            <a:off x="3671948" y="581933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3200" dirty="0">
                <a:solidFill>
                  <a:srgbClr val="BDB3FC"/>
                </a:solidFill>
                <a:latin typeface="Arial Black" panose="020B0A04020102020204" pitchFamily="34" charset="0"/>
                <a:ea typeface="思源黑体-思源黑体-SemiBold" pitchFamily="34" charset="-122"/>
                <a:cs typeface="思源黑体-思源黑体-SemiBold" pitchFamily="34" charset="-120"/>
              </a:rPr>
              <a:t>By: Niket Talikoti</a:t>
            </a:r>
          </a:p>
          <a:p>
            <a:pPr marL="0" indent="0" algn="l">
              <a:lnSpc>
                <a:spcPts val="8010"/>
              </a:lnSpc>
              <a:buNone/>
            </a:pPr>
            <a:endParaRPr lang="en-US" sz="6410" dirty="0">
              <a:solidFill>
                <a:srgbClr val="BDB3FC"/>
              </a:solidFill>
              <a:latin typeface="Arial Black" panose="020B0A04020102020204" pitchFamily="34" charset="0"/>
              <a:ea typeface="思源黑体-思源黑体-SemiBold" pitchFamily="34" charset="-122"/>
              <a:cs typeface="思源黑体-思源黑体-SemiBold" pitchFamily="34" charset="-12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CA3F01-A85E-3AC3-185C-B072658AD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59" y="299130"/>
            <a:ext cx="1460466" cy="9498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7472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8010"/>
              </a:lnSpc>
              <a:buNone/>
            </a:pPr>
            <a:r>
              <a:rPr lang="en-US" sz="641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6012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994689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337413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54025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5800"/>
              </a:lnSpc>
            </a:pPr>
            <a:r>
              <a:rPr lang="en-US" sz="4640" dirty="0">
                <a:solidFill>
                  <a:srgbClr val="BDB3FC"/>
                </a:solidFill>
                <a:latin typeface="Arial Black" panose="020B0A04020102020204" pitchFamily="34" charset="0"/>
                <a:ea typeface="思源黑体-思源黑体-SemiBold" pitchFamily="34" charset="-122"/>
                <a:cs typeface="思源黑体-思源黑体-SemiBold" pitchFamily="34" charset="-120"/>
              </a:rPr>
              <a:t>Netflix Analysis Dashboard</a:t>
            </a:r>
            <a:endParaRPr lang="en-US" sz="4640" dirty="0">
              <a:latin typeface="Arial Black" panose="020B0A040201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832104" y="402336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2734056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530352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4663440"/>
            <a:ext cx="12984480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endParaRPr lang="en-US" sz="18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7CA58-A0CC-1D55-A7EF-A0971C6695A6}"/>
              </a:ext>
            </a:extLst>
          </p:cNvPr>
          <p:cNvSpPr txBox="1"/>
          <p:nvPr/>
        </p:nvSpPr>
        <p:spPr>
          <a:xfrm>
            <a:off x="3345366" y="3118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>
              <a:latin typeface="Arial Black" panose="020B0A040201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1FFCF5-3B50-1E91-4B5B-B7D7F1CEE1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85" y="1541991"/>
            <a:ext cx="12565229" cy="63196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2. Key Metrics &amp; KPIs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6. Conclusion &amp; Recommendations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4. Yearly Trend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1078992" y="3813048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1. Objective of the Analysis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5074920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5. Interactivity &amp; Filters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1078992" y="4443984"/>
            <a:ext cx="598932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3. Country &amp; Genre Analysis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832104" y="239572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8010"/>
              </a:lnSpc>
              <a:buNone/>
            </a:pPr>
            <a:r>
              <a:rPr lang="en-US" sz="641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CONTENTS</a:t>
            </a:r>
            <a:endParaRPr lang="en-US" sz="641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4151376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295144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623560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2295144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151376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1609344" y="4690872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Understand content sourcing by country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8247888" y="232257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Genre Patterns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1609344" y="2834640"/>
            <a:ext cx="555040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Analyze Netflix’s content distribution across movies and TV shows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7635240" y="41696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996696" y="2313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1609344" y="417880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 Sourcing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1609344" y="232257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 Distribution</a:t>
            </a:r>
            <a:endParaRPr lang="en-US" sz="2320" dirty="0"/>
          </a:p>
        </p:txBody>
      </p:sp>
      <p:sp>
        <p:nvSpPr>
          <p:cNvPr id="16" name="Text 7"/>
          <p:cNvSpPr/>
          <p:nvPr/>
        </p:nvSpPr>
        <p:spPr>
          <a:xfrm>
            <a:off x="1609344" y="6163056"/>
            <a:ext cx="555040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Provide recommendations for content and strategic planning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996696" y="56418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8247888" y="2834640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Discover genre and rating patterns among titles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1609344" y="566013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Strategic Recommendations</a:t>
            </a:r>
            <a:endParaRPr lang="en-US" sz="2320" dirty="0"/>
          </a:p>
        </p:txBody>
      </p:sp>
      <p:sp>
        <p:nvSpPr>
          <p:cNvPr id="20" name="Text 11"/>
          <p:cNvSpPr/>
          <p:nvPr/>
        </p:nvSpPr>
        <p:spPr>
          <a:xfrm>
            <a:off x="7635240" y="231343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832104" y="104241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Objective of the Analysis</a:t>
            </a:r>
            <a:endParaRPr lang="en-US" sz="4640" dirty="0"/>
          </a:p>
        </p:txBody>
      </p:sp>
      <p:sp>
        <p:nvSpPr>
          <p:cNvPr id="22" name="Text 13"/>
          <p:cNvSpPr/>
          <p:nvPr/>
        </p:nvSpPr>
        <p:spPr>
          <a:xfrm>
            <a:off x="996696" y="4169664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23" name="Text 14"/>
          <p:cNvSpPr/>
          <p:nvPr/>
        </p:nvSpPr>
        <p:spPr>
          <a:xfrm>
            <a:off x="8247888" y="4178808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Trends in Additions</a:t>
            </a:r>
            <a:endParaRPr lang="en-US" sz="2320" dirty="0"/>
          </a:p>
        </p:txBody>
      </p:sp>
      <p:sp>
        <p:nvSpPr>
          <p:cNvPr id="24" name="Text 15"/>
          <p:cNvSpPr/>
          <p:nvPr/>
        </p:nvSpPr>
        <p:spPr>
          <a:xfrm>
            <a:off x="8247888" y="4690872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Identify trends in content additions over time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80" y="2231136"/>
            <a:ext cx="768096" cy="7680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312" y="5120640"/>
            <a:ext cx="768096" cy="7680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0296" y="2231136"/>
            <a:ext cx="768096" cy="768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0296" y="5120640"/>
            <a:ext cx="768096" cy="76809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6312" y="2231136"/>
            <a:ext cx="768096" cy="7680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4280" y="5120640"/>
            <a:ext cx="768096" cy="768096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5404104" y="3749040"/>
            <a:ext cx="3831336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Majority are Movies, fewer are TV Shows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832104" y="109728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Key Metrics &amp; KPIs</a:t>
            </a:r>
            <a:endParaRPr lang="en-US" sz="4640" dirty="0"/>
          </a:p>
        </p:txBody>
      </p:sp>
      <p:sp>
        <p:nvSpPr>
          <p:cNvPr id="11" name="Text 2"/>
          <p:cNvSpPr/>
          <p:nvPr/>
        </p:nvSpPr>
        <p:spPr>
          <a:xfrm>
            <a:off x="9848088" y="323697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Top Ratings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5404104" y="611733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Common Movie Duration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9848088" y="611733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TV Shows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960120" y="323697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Total Titles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5404104" y="6629400"/>
            <a:ext cx="38313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90–120 minutes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960120" y="3749040"/>
            <a:ext cx="38313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analyzed: [Insert Number]</a:t>
            </a:r>
            <a:endParaRPr lang="en-US" sz="1850" dirty="0"/>
          </a:p>
        </p:txBody>
      </p:sp>
      <p:sp>
        <p:nvSpPr>
          <p:cNvPr id="17" name="Text 8"/>
          <p:cNvSpPr/>
          <p:nvPr/>
        </p:nvSpPr>
        <p:spPr>
          <a:xfrm>
            <a:off x="9848088" y="3749040"/>
            <a:ext cx="38313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TV-MA, TV-14, R</a:t>
            </a:r>
            <a:endParaRPr lang="en-US" sz="1850" dirty="0"/>
          </a:p>
        </p:txBody>
      </p:sp>
      <p:sp>
        <p:nvSpPr>
          <p:cNvPr id="18" name="Text 9"/>
          <p:cNvSpPr/>
          <p:nvPr/>
        </p:nvSpPr>
        <p:spPr>
          <a:xfrm>
            <a:off x="5404104" y="323697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 Split</a:t>
            </a:r>
            <a:endParaRPr lang="en-US" sz="2320" dirty="0"/>
          </a:p>
        </p:txBody>
      </p:sp>
      <p:sp>
        <p:nvSpPr>
          <p:cNvPr id="19" name="Text 10"/>
          <p:cNvSpPr/>
          <p:nvPr/>
        </p:nvSpPr>
        <p:spPr>
          <a:xfrm>
            <a:off x="9848088" y="6629400"/>
            <a:ext cx="38313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Mostly short series (1–2 seasons)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60120" y="6629400"/>
            <a:ext cx="3831336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Drama, Documentaries, Comedy</a:t>
            </a:r>
            <a:endParaRPr lang="en-US" sz="1850" dirty="0"/>
          </a:p>
        </p:txBody>
      </p:sp>
      <p:sp>
        <p:nvSpPr>
          <p:cNvPr id="21" name="Text 12"/>
          <p:cNvSpPr/>
          <p:nvPr/>
        </p:nvSpPr>
        <p:spPr>
          <a:xfrm>
            <a:off x="960120" y="6117336"/>
            <a:ext cx="38313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Popular Genres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47802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5815584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3959352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959352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792" y="2478024"/>
            <a:ext cx="475488" cy="475488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2104" y="122529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Country &amp; Genre Analysis</a:t>
            </a:r>
            <a:endParaRPr lang="en-US" sz="4640" dirty="0"/>
          </a:p>
        </p:txBody>
      </p:sp>
      <p:sp>
        <p:nvSpPr>
          <p:cNvPr id="10" name="Text 1"/>
          <p:cNvSpPr/>
          <p:nvPr/>
        </p:nvSpPr>
        <p:spPr>
          <a:xfrm>
            <a:off x="8247888" y="2514600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Major Contributors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996696" y="25054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96696" y="5833872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3" name="Text 4"/>
          <p:cNvSpPr/>
          <p:nvPr/>
        </p:nvSpPr>
        <p:spPr>
          <a:xfrm>
            <a:off x="1609344" y="398678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 Genres</a:t>
            </a:r>
            <a:endParaRPr lang="en-US" sz="2320" dirty="0"/>
          </a:p>
        </p:txBody>
      </p:sp>
      <p:sp>
        <p:nvSpPr>
          <p:cNvPr id="14" name="Text 5"/>
          <p:cNvSpPr/>
          <p:nvPr/>
        </p:nvSpPr>
        <p:spPr>
          <a:xfrm>
            <a:off x="8247888" y="3986784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Family/Kids Titles Opportunity</a:t>
            </a:r>
            <a:endParaRPr lang="en-US" sz="2320" dirty="0"/>
          </a:p>
        </p:txBody>
      </p:sp>
      <p:sp>
        <p:nvSpPr>
          <p:cNvPr id="15" name="Text 6"/>
          <p:cNvSpPr/>
          <p:nvPr/>
        </p:nvSpPr>
        <p:spPr>
          <a:xfrm>
            <a:off x="1609344" y="6355080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Mature content is a strategic focus area</a:t>
            </a:r>
            <a:endParaRPr lang="en-US" sz="1850" dirty="0"/>
          </a:p>
        </p:txBody>
      </p:sp>
      <p:sp>
        <p:nvSpPr>
          <p:cNvPr id="16" name="Text 7"/>
          <p:cNvSpPr/>
          <p:nvPr/>
        </p:nvSpPr>
        <p:spPr>
          <a:xfrm>
            <a:off x="7635240" y="39776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7" name="Text 8"/>
          <p:cNvSpPr/>
          <p:nvPr/>
        </p:nvSpPr>
        <p:spPr>
          <a:xfrm>
            <a:off x="1609344" y="5843016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Strategic Focus</a:t>
            </a:r>
            <a:endParaRPr lang="en-US" sz="2320" dirty="0"/>
          </a:p>
        </p:txBody>
      </p:sp>
      <p:sp>
        <p:nvSpPr>
          <p:cNvPr id="18" name="Text 9"/>
          <p:cNvSpPr/>
          <p:nvPr/>
        </p:nvSpPr>
        <p:spPr>
          <a:xfrm>
            <a:off x="1609344" y="4498848"/>
            <a:ext cx="555040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Most content falls under Drama, Comedy, Documentaries</a:t>
            </a:r>
            <a:endParaRPr lang="en-US" sz="1850" dirty="0"/>
          </a:p>
        </p:txBody>
      </p:sp>
      <p:sp>
        <p:nvSpPr>
          <p:cNvPr id="19" name="Text 10"/>
          <p:cNvSpPr/>
          <p:nvPr/>
        </p:nvSpPr>
        <p:spPr>
          <a:xfrm>
            <a:off x="8247888" y="4498848"/>
            <a:ext cx="555040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Netflix has fewer family/kids titles — a possible opportunity</a:t>
            </a:r>
            <a:endParaRPr lang="en-US" sz="1850" dirty="0"/>
          </a:p>
        </p:txBody>
      </p:sp>
      <p:sp>
        <p:nvSpPr>
          <p:cNvPr id="20" name="Text 11"/>
          <p:cNvSpPr/>
          <p:nvPr/>
        </p:nvSpPr>
        <p:spPr>
          <a:xfrm>
            <a:off x="996696" y="3977640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21" name="Text 12"/>
          <p:cNvSpPr/>
          <p:nvPr/>
        </p:nvSpPr>
        <p:spPr>
          <a:xfrm>
            <a:off x="1609344" y="3017520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United States dominates content production</a:t>
            </a:r>
            <a:endParaRPr lang="en-US" sz="1850" dirty="0"/>
          </a:p>
        </p:txBody>
      </p:sp>
      <p:sp>
        <p:nvSpPr>
          <p:cNvPr id="22" name="Text 13"/>
          <p:cNvSpPr/>
          <p:nvPr/>
        </p:nvSpPr>
        <p:spPr>
          <a:xfrm>
            <a:off x="7635240" y="2505456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23" name="Text 14"/>
          <p:cNvSpPr/>
          <p:nvPr/>
        </p:nvSpPr>
        <p:spPr>
          <a:xfrm>
            <a:off x="1609344" y="2514600"/>
            <a:ext cx="555040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 Production Dominance</a:t>
            </a:r>
            <a:endParaRPr lang="en-US" sz="2320" dirty="0"/>
          </a:p>
        </p:txBody>
      </p:sp>
      <p:sp>
        <p:nvSpPr>
          <p:cNvPr id="24" name="Text 15"/>
          <p:cNvSpPr/>
          <p:nvPr/>
        </p:nvSpPr>
        <p:spPr>
          <a:xfrm>
            <a:off x="8247888" y="3017520"/>
            <a:ext cx="5550408" cy="3840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Other major contributors: India, UK, Canada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064" y="2770632"/>
            <a:ext cx="950976" cy="10881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3936" y="2770632"/>
            <a:ext cx="1088136" cy="10881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1480" y="2770632"/>
            <a:ext cx="950976" cy="108813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1496" y="2770632"/>
            <a:ext cx="1088136" cy="108813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963656" y="4087368"/>
            <a:ext cx="2715768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Increased Investment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4297680" y="40873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Peaks Observation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7626096" y="40873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Shift to Originals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32104" y="16276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Yearly Trend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960120" y="4599432"/>
            <a:ext cx="271576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Significant growth in content additions starting after 2015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10963656" y="4965192"/>
            <a:ext cx="2715768" cy="15179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Indicates increased investment in diverse programming and markets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7626096" y="4599432"/>
            <a:ext cx="2715768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Reflects Netflix’s shift to original content and global expansion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4297680" y="4599432"/>
            <a:ext cx="2715768" cy="7589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Peaks observed during 2018–2020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60120" y="4087368"/>
            <a:ext cx="271576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Content Growth</a:t>
            </a:r>
            <a:endParaRPr lang="en-US" sz="232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43991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2640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44" y="4709160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Interactivity &amp; Filters</a:t>
            </a:r>
            <a:endParaRPr lang="en-US" sz="4640" dirty="0"/>
          </a:p>
        </p:txBody>
      </p:sp>
      <p:sp>
        <p:nvSpPr>
          <p:cNvPr id="8" name="Text 1"/>
          <p:cNvSpPr/>
          <p:nvPr/>
        </p:nvSpPr>
        <p:spPr>
          <a:xfrm>
            <a:off x="6035040" y="5614416"/>
            <a:ext cx="333756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Filters improve storytelling and allow for tailored insights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10460736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Trend Exploration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6035040" y="4736592"/>
            <a:ext cx="3337560" cy="7406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Storytelling Improvement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9848088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5422392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996696" y="47274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232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10460736" y="5248656"/>
            <a:ext cx="3337560" cy="11338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Users can explore specific trends or content segments with ease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609344" y="5248656"/>
            <a:ext cx="3337560" cy="22677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Dashboard allows dynamic filtering by: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Release Year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Country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Genre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Rating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609344" y="4736592"/>
            <a:ext cx="333756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Dynamic Filtering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256" y="2322576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6432" y="2322576"/>
            <a:ext cx="1060704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4279392"/>
            <a:ext cx="6053328" cy="26426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Diversify into underrepresented genres and countries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Increase family-friendly and kids programming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Track viewer engagement to enhance decision-making</a:t>
            </a:r>
            <a:endParaRPr lang="en-US" sz="1850" dirty="0"/>
          </a:p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Continue leveraging interactive filters for deeper analysis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960120" y="3767328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832104" y="118872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40" dirty="0">
                <a:solidFill>
                  <a:srgbClr val="BDB3FC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Conclusion &amp; Recommendations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960120" y="4279392"/>
            <a:ext cx="6053328" cy="18928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970"/>
              </a:lnSpc>
              <a:buNone/>
            </a:pPr>
            <a:r>
              <a:rPr lang="en-US" sz="1850" dirty="0">
                <a:solidFill>
                  <a:srgbClr val="E4E4E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Netflix’s catalog is dominated by movies, mature content, and U.S.-based productions. Content additions increased post-2015, aligning with platform growth. Drama and documentaries lead in popularity, while family/kids content remains limited.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626096" y="3767328"/>
            <a:ext cx="6053328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20" dirty="0">
                <a:solidFill>
                  <a:srgbClr val="E4E4EF"/>
                </a:solidFill>
                <a:latin typeface="思源黑体-思源黑体-SemiBold" pitchFamily="34" charset="0"/>
                <a:ea typeface="思源黑体-思源黑体-SemiBold" pitchFamily="34" charset="-122"/>
                <a:cs typeface="思源黑体-思源黑体-SemiBold" pitchFamily="34" charset="-120"/>
              </a:rPr>
              <a:t>Recommendations</a:t>
            </a:r>
            <a:endParaRPr lang="en-US" sz="23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391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思源黑体-思源黑体-Medium</vt:lpstr>
      <vt:lpstr>思源黑体-思源黑体-SemiBold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NIKET TALIKOTI</cp:lastModifiedBy>
  <cp:revision>2</cp:revision>
  <dcterms:created xsi:type="dcterms:W3CDTF">2025-06-08T14:18:45Z</dcterms:created>
  <dcterms:modified xsi:type="dcterms:W3CDTF">2025-06-08T16:31:48Z</dcterms:modified>
</cp:coreProperties>
</file>